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D5E1ED-600F-4566-975F-910372F91F58}" type="datetimeFigureOut">
              <a:rPr lang="ar-IQ" smtClean="0"/>
              <a:t>13/05/1442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AE134F-E346-4C9A-BF18-FAD18E9DD8F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D5E1ED-600F-4566-975F-910372F91F58}" type="datetimeFigureOut">
              <a:rPr lang="ar-IQ" smtClean="0"/>
              <a:t>13/05/1442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AE134F-E346-4C9A-BF18-FAD18E9DD8F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D5E1ED-600F-4566-975F-910372F91F58}" type="datetimeFigureOut">
              <a:rPr lang="ar-IQ" smtClean="0"/>
              <a:t>13/05/1442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AE134F-E346-4C9A-BF18-FAD18E9DD8F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D5E1ED-600F-4566-975F-910372F91F58}" type="datetimeFigureOut">
              <a:rPr lang="ar-IQ" smtClean="0"/>
              <a:t>13/05/1442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AE134F-E346-4C9A-BF18-FAD18E9DD8F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1D5E1ED-600F-4566-975F-910372F91F58}" type="datetimeFigureOut">
              <a:rPr lang="ar-IQ" smtClean="0"/>
              <a:t>13/05/1442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4AE134F-E346-4C9A-BF18-FAD18E9DD8F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D5E1ED-600F-4566-975F-910372F91F58}" type="datetimeFigureOut">
              <a:rPr lang="ar-IQ" smtClean="0"/>
              <a:t>13/05/1442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4AE134F-E346-4C9A-BF18-FAD18E9DD8FB}"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D5E1ED-600F-4566-975F-910372F91F58}" type="datetimeFigureOut">
              <a:rPr lang="ar-IQ" smtClean="0"/>
              <a:t>13/05/1442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4AE134F-E346-4C9A-BF18-FAD18E9DD8F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D5E1ED-600F-4566-975F-910372F91F58}" type="datetimeFigureOut">
              <a:rPr lang="ar-IQ" smtClean="0"/>
              <a:t>13/05/1442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4AE134F-E346-4C9A-BF18-FAD18E9DD8F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5E1ED-600F-4566-975F-910372F91F58}" type="datetimeFigureOut">
              <a:rPr lang="ar-IQ" smtClean="0"/>
              <a:t>13/05/1442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4AE134F-E346-4C9A-BF18-FAD18E9DD8F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1D5E1ED-600F-4566-975F-910372F91F58}" type="datetimeFigureOut">
              <a:rPr lang="ar-IQ" smtClean="0"/>
              <a:t>13/05/1442</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4AE134F-E346-4C9A-BF18-FAD18E9DD8F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5E1ED-600F-4566-975F-910372F91F58}" type="datetimeFigureOut">
              <a:rPr lang="ar-IQ" smtClean="0"/>
              <a:t>13/05/1442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4AE134F-E346-4C9A-BF18-FAD18E9DD8F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1D5E1ED-600F-4566-975F-910372F91F58}" type="datetimeFigureOut">
              <a:rPr lang="ar-IQ" smtClean="0"/>
              <a:t>13/05/1442</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4AE134F-E346-4C9A-BF18-FAD18E9DD8F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602" y="548680"/>
            <a:ext cx="8234854" cy="8556188"/>
          </a:xfrm>
          <a:prstGeom prst="rect">
            <a:avLst/>
          </a:prstGeom>
        </p:spPr>
        <p:txBody>
          <a:bodyPr wrap="square">
            <a:spAutoFit/>
          </a:bodyPr>
          <a:lstStyle/>
          <a:p>
            <a:pPr algn="l"/>
            <a:r>
              <a:rPr lang="en-US" sz="2800" b="1" u="sng" dirty="0" smtClean="0"/>
              <a:t>PCOS: - </a:t>
            </a:r>
            <a:r>
              <a:rPr lang="en-US" sz="2400" b="1" dirty="0" smtClean="0"/>
              <a:t>is referred to poly cystic ovary syndrome. It is the most common endocrine disease seen among women in their reproductive age, it is also called </a:t>
            </a:r>
            <a:r>
              <a:rPr lang="en-US" sz="2400" b="1" dirty="0" err="1" smtClean="0"/>
              <a:t>Stien</a:t>
            </a:r>
            <a:r>
              <a:rPr lang="en-US" sz="2400" b="1" dirty="0" smtClean="0"/>
              <a:t> </a:t>
            </a:r>
            <a:r>
              <a:rPr lang="en-US" sz="2400" b="1" dirty="0" err="1" smtClean="0"/>
              <a:t>Leventhal</a:t>
            </a:r>
            <a:r>
              <a:rPr lang="en-US" sz="2400" b="1" dirty="0" smtClean="0"/>
              <a:t>  syndrome, belonged to the one who discover it in 1935.It is also nominated as hyper androgenic chronic </a:t>
            </a:r>
            <a:r>
              <a:rPr lang="en-US" sz="2400" b="1" dirty="0" err="1" smtClean="0"/>
              <a:t>unovulation</a:t>
            </a:r>
            <a:r>
              <a:rPr lang="en-US" sz="2400" b="1" dirty="0" smtClean="0"/>
              <a:t>, poly cystic </a:t>
            </a:r>
            <a:endParaRPr lang="ar-IQ" sz="2400" b="1" dirty="0" smtClean="0"/>
          </a:p>
          <a:p>
            <a:pPr algn="l"/>
            <a:r>
              <a:rPr lang="en-US" sz="2400" b="1" dirty="0" smtClean="0"/>
              <a:t>ovary disease, and </a:t>
            </a:r>
            <a:r>
              <a:rPr lang="en-US" sz="2400" b="1" dirty="0" err="1" smtClean="0"/>
              <a:t>scleroting</a:t>
            </a:r>
            <a:r>
              <a:rPr lang="en-US" sz="2400" b="1" dirty="0" smtClean="0"/>
              <a:t> ovarian disease.</a:t>
            </a:r>
          </a:p>
          <a:p>
            <a:pPr algn="l"/>
            <a:endParaRPr lang="en-US" sz="2400" b="1" dirty="0"/>
          </a:p>
          <a:p>
            <a:pPr algn="l"/>
            <a:r>
              <a:rPr lang="en-US" sz="2800" b="1" u="sng" dirty="0" smtClean="0"/>
              <a:t>Epidemiology</a:t>
            </a:r>
          </a:p>
          <a:p>
            <a:pPr algn="l"/>
            <a:r>
              <a:rPr lang="en-US" sz="2400" b="1" dirty="0" smtClean="0"/>
              <a:t>It is seen among 5-10% among women in their reproductive age.</a:t>
            </a:r>
          </a:p>
          <a:p>
            <a:pPr algn="l"/>
            <a:r>
              <a:rPr lang="en-US" sz="2400" b="1" dirty="0" smtClean="0"/>
              <a:t>It is seen among 50% of infertile women.</a:t>
            </a:r>
          </a:p>
          <a:p>
            <a:pPr algn="l"/>
            <a:r>
              <a:rPr lang="en-US" sz="2400" b="1" dirty="0" smtClean="0"/>
              <a:t>50% of women consulting for miscarriages had certain degree of poly cystic ovarian changes. </a:t>
            </a:r>
          </a:p>
          <a:p>
            <a:pPr algn="l"/>
            <a:endParaRPr lang="en-US" sz="2400" b="1" dirty="0" smtClean="0"/>
          </a:p>
          <a:p>
            <a:pPr algn="l"/>
            <a:endParaRPr lang="en-US" sz="2400" b="1" dirty="0"/>
          </a:p>
          <a:p>
            <a:pPr algn="l"/>
            <a:endParaRPr lang="en-US" sz="2400" b="1" dirty="0" smtClean="0"/>
          </a:p>
          <a:p>
            <a:pPr algn="l"/>
            <a:endParaRPr lang="en-US" sz="2400" b="1" dirty="0"/>
          </a:p>
          <a:p>
            <a:pPr algn="l"/>
            <a:endParaRPr lang="en-US" sz="2400" b="1" dirty="0" smtClean="0"/>
          </a:p>
          <a:p>
            <a:pPr algn="l"/>
            <a:endParaRPr lang="en-US" sz="2400" b="1" dirty="0"/>
          </a:p>
          <a:p>
            <a:pPr algn="l"/>
            <a:endParaRPr lang="en-US" sz="2400" b="1" dirty="0" smtClean="0"/>
          </a:p>
          <a:p>
            <a:pPr algn="l"/>
            <a:endParaRPr lang="en-US" sz="2400" b="1" dirty="0"/>
          </a:p>
          <a:p>
            <a:pPr algn="l"/>
            <a:endParaRPr lang="en-US" sz="2400" b="1" dirty="0" smtClean="0"/>
          </a:p>
          <a:p>
            <a:pPr algn="l"/>
            <a:r>
              <a:rPr lang="en-US" dirty="0" smtClean="0"/>
              <a:t> </a:t>
            </a:r>
            <a:endParaRPr lang="ar-IQ" dirty="0"/>
          </a:p>
        </p:txBody>
      </p:sp>
    </p:spTree>
    <p:extLst>
      <p:ext uri="{BB962C8B-B14F-4D97-AF65-F5344CB8AC3E}">
        <p14:creationId xmlns:p14="http://schemas.microsoft.com/office/powerpoint/2010/main" val="401591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764704"/>
            <a:ext cx="8280920" cy="5386090"/>
          </a:xfrm>
          <a:prstGeom prst="rect">
            <a:avLst/>
          </a:prstGeom>
        </p:spPr>
        <p:txBody>
          <a:bodyPr wrap="square">
            <a:spAutoFit/>
          </a:bodyPr>
          <a:lstStyle/>
          <a:p>
            <a:pPr algn="l"/>
            <a:r>
              <a:rPr lang="en-US" sz="2000" b="1" dirty="0" smtClean="0"/>
              <a:t>For those who don’t want fertility then they may be given oral contraception for cycle regulation.</a:t>
            </a:r>
          </a:p>
          <a:p>
            <a:pPr algn="l"/>
            <a:r>
              <a:rPr lang="en-US" sz="2000" b="1" dirty="0" smtClean="0"/>
              <a:t>Cosmetic by hair bleaching and so on….</a:t>
            </a:r>
          </a:p>
          <a:p>
            <a:pPr algn="l"/>
            <a:r>
              <a:rPr lang="en-US" sz="2000" b="1" dirty="0" smtClean="0"/>
              <a:t>Androcure (cyproterone acetate) as an anti-androgenic compounds can be given to treat Hirsutism.  </a:t>
            </a:r>
          </a:p>
          <a:p>
            <a:pPr algn="l"/>
            <a:r>
              <a:rPr lang="en-US" sz="2400" b="1" u="sng" dirty="0" smtClean="0">
                <a:solidFill>
                  <a:schemeClr val="tx2"/>
                </a:solidFill>
              </a:rPr>
              <a:t>PROGNOSIS</a:t>
            </a:r>
          </a:p>
          <a:p>
            <a:pPr algn="l"/>
            <a:r>
              <a:rPr lang="en-US" sz="2000" b="1" dirty="0" smtClean="0"/>
              <a:t>1- Evidence suggest that women with polycystic ovarian syndrome (PCOS) may be at increased risk for cardiovascular and cerebrovascular disease. Women with hyper-</a:t>
            </a:r>
            <a:r>
              <a:rPr lang="en-US" sz="2000" b="1" dirty="0" err="1" smtClean="0"/>
              <a:t>androgenism</a:t>
            </a:r>
            <a:r>
              <a:rPr lang="en-US" sz="2000" b="1" dirty="0" smtClean="0"/>
              <a:t> have elevated serum lipoprotein </a:t>
            </a:r>
          </a:p>
          <a:p>
            <a:pPr algn="l"/>
            <a:r>
              <a:rPr lang="en-US" sz="2000" b="1" dirty="0" smtClean="0"/>
              <a:t>2- Approximately 40% of patients with PCOS have insulin resistance that is independent of body weight. These women are at increased risk for type 2 diabetes mellitus and consequent cardiovascular complications</a:t>
            </a:r>
          </a:p>
          <a:p>
            <a:pPr algn="l"/>
            <a:r>
              <a:rPr lang="en-US" sz="2000" b="1" dirty="0" smtClean="0"/>
              <a:t>3- Patients with PCOS are also at an increased risk for endometrial hyperplasia and carcinoma.</a:t>
            </a:r>
          </a:p>
          <a:p>
            <a:pPr algn="l"/>
            <a:r>
              <a:rPr lang="en-US" sz="2000" b="1" dirty="0" smtClean="0"/>
              <a:t> The chronic anovulation in PCOS leads to constant endometrial stimulation with estrogen without progesterone, and this increases the risk of endometrial hyperplasia and future endometrial carcinoma.</a:t>
            </a:r>
            <a:r>
              <a:rPr lang="en-US" dirty="0" smtClean="0"/>
              <a:t> </a:t>
            </a:r>
            <a:endParaRPr lang="en-US" dirty="0"/>
          </a:p>
        </p:txBody>
      </p:sp>
    </p:spTree>
    <p:extLst>
      <p:ext uri="{BB962C8B-B14F-4D97-AF65-F5344CB8AC3E}">
        <p14:creationId xmlns:p14="http://schemas.microsoft.com/office/powerpoint/2010/main" val="3692071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158" y="332656"/>
            <a:ext cx="8424936" cy="4585871"/>
          </a:xfrm>
          <a:prstGeom prst="rect">
            <a:avLst/>
          </a:prstGeom>
        </p:spPr>
        <p:txBody>
          <a:bodyPr wrap="square">
            <a:spAutoFit/>
          </a:bodyPr>
          <a:lstStyle/>
          <a:p>
            <a:pPr algn="l"/>
            <a:r>
              <a:rPr lang="en-US" sz="2800" b="1" u="sng" dirty="0" err="1" smtClean="0"/>
              <a:t>Aetiology</a:t>
            </a:r>
            <a:r>
              <a:rPr lang="en-US" sz="2800" b="1" u="sng" dirty="0" smtClean="0"/>
              <a:t> &amp;pathophysiology</a:t>
            </a:r>
          </a:p>
          <a:p>
            <a:pPr algn="l"/>
            <a:r>
              <a:rPr lang="en-US" sz="2400" b="1" dirty="0" smtClean="0"/>
              <a:t>It is an autosomal dominant disorder with multi-</a:t>
            </a:r>
            <a:r>
              <a:rPr lang="en-US" sz="2400" b="1" dirty="0" err="1" smtClean="0"/>
              <a:t>genicity</a:t>
            </a:r>
            <a:r>
              <a:rPr lang="en-US" sz="2400" b="1" dirty="0" smtClean="0"/>
              <a:t> with different theories that explain its occurrence.</a:t>
            </a:r>
          </a:p>
          <a:p>
            <a:pPr algn="l"/>
            <a:r>
              <a:rPr lang="en-US" sz="2400" b="1" dirty="0" smtClean="0"/>
              <a:t>Women with polycystic ovarian syndrome (PCOS) have abnormalities in the metabolism of androgens and estrogen and in the control of androgen production.</a:t>
            </a:r>
          </a:p>
          <a:p>
            <a:pPr algn="l"/>
            <a:r>
              <a:rPr lang="en-US" sz="2400" b="1" dirty="0" smtClean="0"/>
              <a:t>PCOS is also associated with peripheral insulin resistance and hyper </a:t>
            </a:r>
            <a:r>
              <a:rPr lang="en-US" sz="2400" b="1" dirty="0" err="1" smtClean="0"/>
              <a:t>insulinemia</a:t>
            </a:r>
            <a:r>
              <a:rPr lang="en-US" sz="2400" b="1" dirty="0" smtClean="0"/>
              <a:t>, and obesity amplifies the degree of both abnormalities. </a:t>
            </a:r>
            <a:r>
              <a:rPr lang="en-US" sz="2400" b="1" dirty="0" err="1" smtClean="0"/>
              <a:t>Hyperinsulinemia</a:t>
            </a:r>
            <a:r>
              <a:rPr lang="en-US" sz="2400" b="1" dirty="0" smtClean="0"/>
              <a:t> may also result in suppression of hepatic generation of sex hormone–binding globulin (SHBG), which in turn may increase </a:t>
            </a:r>
            <a:r>
              <a:rPr lang="en-US" sz="2400" b="1" dirty="0" err="1" smtClean="0"/>
              <a:t>androgenicity</a:t>
            </a:r>
            <a:r>
              <a:rPr lang="en-US" sz="2400" b="1" dirty="0" smtClean="0"/>
              <a:t> due to increase free androgen in the circulation.</a:t>
            </a:r>
            <a:endParaRPr lang="en-US" sz="2400" b="1" dirty="0"/>
          </a:p>
        </p:txBody>
      </p:sp>
    </p:spTree>
    <p:extLst>
      <p:ext uri="{BB962C8B-B14F-4D97-AF65-F5344CB8AC3E}">
        <p14:creationId xmlns:p14="http://schemas.microsoft.com/office/powerpoint/2010/main" val="676499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843"/>
            <a:ext cx="8424936" cy="4154984"/>
          </a:xfrm>
          <a:prstGeom prst="rect">
            <a:avLst/>
          </a:prstGeom>
        </p:spPr>
        <p:txBody>
          <a:bodyPr wrap="square">
            <a:spAutoFit/>
          </a:bodyPr>
          <a:lstStyle/>
          <a:p>
            <a:pPr algn="l"/>
            <a:r>
              <a:rPr lang="en-US" sz="2400" b="1" dirty="0" smtClean="0"/>
              <a:t>A proposed mechanism for anovulation and elevated androgen levels suggests that, under the increased stimulatory effect of luteinizing hormone (LH) secreted by the anterior pituitary, stimulation of the ovarian theca cells is increased. These cells, in turn, increase the production of androgens (</a:t>
            </a:r>
            <a:r>
              <a:rPr lang="en-US" sz="2400" b="1" dirty="0" err="1" smtClean="0"/>
              <a:t>eg</a:t>
            </a:r>
            <a:r>
              <a:rPr lang="en-US" sz="2400" b="1" dirty="0" smtClean="0"/>
              <a:t>, testosterone, </a:t>
            </a:r>
            <a:r>
              <a:rPr lang="en-US" sz="2400" b="1" dirty="0" err="1" smtClean="0"/>
              <a:t>androstenedione</a:t>
            </a:r>
            <a:r>
              <a:rPr lang="en-US" sz="2400" b="1" dirty="0" smtClean="0"/>
              <a:t>). Because of a decreased level of follicle-stimulating hormone (FSH) relative to LH, the ovarian </a:t>
            </a:r>
            <a:r>
              <a:rPr lang="en-US" sz="2400" b="1" dirty="0" err="1" smtClean="0"/>
              <a:t>granulosa</a:t>
            </a:r>
            <a:r>
              <a:rPr lang="en-US" sz="2400" b="1" dirty="0" smtClean="0"/>
              <a:t> cells cannot aromatize the androgens to estrogens, which lead to decreased estrogen levels and consequent anovulation. Growth hormone (GH) and insulin-like growth factor–1 (IGF-1) may also augment the effect on ovarian function</a:t>
            </a:r>
            <a:endParaRPr lang="ar-IQ" sz="2400" b="1" dirty="0"/>
          </a:p>
        </p:txBody>
      </p:sp>
    </p:spTree>
    <p:extLst>
      <p:ext uri="{BB962C8B-B14F-4D97-AF65-F5344CB8AC3E}">
        <p14:creationId xmlns:p14="http://schemas.microsoft.com/office/powerpoint/2010/main" val="2866119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712968" cy="6432530"/>
          </a:xfrm>
          <a:prstGeom prst="rect">
            <a:avLst/>
          </a:prstGeom>
        </p:spPr>
        <p:txBody>
          <a:bodyPr wrap="square">
            <a:spAutoFit/>
          </a:bodyPr>
          <a:lstStyle/>
          <a:p>
            <a:pPr algn="l"/>
            <a:r>
              <a:rPr lang="en-US" dirty="0" smtClean="0"/>
              <a:t> </a:t>
            </a:r>
            <a:r>
              <a:rPr lang="en-US" sz="2800" b="1" u="sng" dirty="0" smtClean="0"/>
              <a:t>Signs and symptoms</a:t>
            </a:r>
          </a:p>
          <a:p>
            <a:pPr algn="l"/>
            <a:r>
              <a:rPr lang="en-US" sz="2400" b="1" dirty="0" smtClean="0"/>
              <a:t>The major features of PCOS include menstrual dysfunction, anovulation, and signs of hyper-</a:t>
            </a:r>
            <a:r>
              <a:rPr lang="en-US" sz="2400" b="1" dirty="0" err="1" smtClean="0"/>
              <a:t>androgenism</a:t>
            </a:r>
            <a:r>
              <a:rPr lang="en-US" sz="2400" b="1" dirty="0" smtClean="0"/>
              <a:t>.</a:t>
            </a:r>
          </a:p>
          <a:p>
            <a:pPr algn="l"/>
            <a:r>
              <a:rPr lang="en-US" sz="2400" b="1" dirty="0" smtClean="0"/>
              <a:t> Other signs and symptoms of PCOS may include the following:-</a:t>
            </a:r>
          </a:p>
          <a:p>
            <a:pPr algn="l"/>
            <a:r>
              <a:rPr lang="en-US" sz="2400" b="1" dirty="0" smtClean="0"/>
              <a:t>Hirsutism, infertility, obesity and metabolic syndrome, diabetes, Obstructive sleep apnea</a:t>
            </a:r>
          </a:p>
          <a:p>
            <a:pPr algn="l"/>
            <a:endParaRPr lang="en-US" sz="2400" b="1" dirty="0"/>
          </a:p>
          <a:p>
            <a:pPr algn="l"/>
            <a:endParaRPr lang="en-US" sz="2400" b="1" dirty="0" smtClean="0"/>
          </a:p>
          <a:p>
            <a:pPr algn="l"/>
            <a:endParaRPr lang="en-US" sz="2400" b="1" dirty="0"/>
          </a:p>
          <a:p>
            <a:pPr algn="l"/>
            <a:endParaRPr lang="en-US" sz="2400" b="1" dirty="0" smtClean="0"/>
          </a:p>
          <a:p>
            <a:pPr algn="l"/>
            <a:endParaRPr lang="en-US" sz="2400" b="1" dirty="0"/>
          </a:p>
          <a:p>
            <a:pPr algn="l"/>
            <a:endParaRPr lang="en-US" sz="2400" b="1" dirty="0" smtClean="0"/>
          </a:p>
          <a:p>
            <a:pPr algn="l"/>
            <a:endParaRPr lang="en-US" sz="2400" b="1" dirty="0"/>
          </a:p>
          <a:p>
            <a:pPr algn="l"/>
            <a:endParaRPr lang="en-US" sz="2400" b="1" dirty="0" smtClean="0"/>
          </a:p>
          <a:p>
            <a:pPr algn="l"/>
            <a:endParaRPr lang="en-US" sz="2400" b="1" dirty="0"/>
          </a:p>
          <a:p>
            <a:pPr algn="l"/>
            <a:endParaRPr lang="en-US" sz="2400" b="1" dirty="0" smtClean="0"/>
          </a:p>
          <a:p>
            <a:pPr algn="l"/>
            <a:endParaRPr lang="en-US" sz="24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212976"/>
            <a:ext cx="5112568" cy="2990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1444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867" y="289679"/>
            <a:ext cx="8784976" cy="4216539"/>
          </a:xfrm>
          <a:prstGeom prst="rect">
            <a:avLst/>
          </a:prstGeom>
        </p:spPr>
        <p:txBody>
          <a:bodyPr wrap="square">
            <a:spAutoFit/>
          </a:bodyPr>
          <a:lstStyle/>
          <a:p>
            <a:pPr algn="l"/>
            <a:r>
              <a:rPr lang="en-US" sz="2800" b="1" u="sng" dirty="0" smtClean="0"/>
              <a:t>Diagnosis</a:t>
            </a:r>
          </a:p>
          <a:p>
            <a:pPr algn="l"/>
            <a:r>
              <a:rPr lang="en-US" sz="2400" b="1" dirty="0" smtClean="0"/>
              <a:t>On examination, findings in women with PCOS may include the following:-</a:t>
            </a:r>
          </a:p>
          <a:p>
            <a:pPr algn="l"/>
            <a:r>
              <a:rPr lang="en-US" sz="2400" b="1" dirty="0" err="1" smtClean="0"/>
              <a:t>Virilizing</a:t>
            </a:r>
            <a:r>
              <a:rPr lang="en-US" sz="2400" b="1" dirty="0" smtClean="0"/>
              <a:t> signs like </a:t>
            </a:r>
            <a:r>
              <a:rPr lang="en-US" sz="2400" b="1" dirty="0" err="1" smtClean="0"/>
              <a:t>hirsutism</a:t>
            </a:r>
            <a:r>
              <a:rPr lang="en-US" sz="2400" b="1" dirty="0" smtClean="0"/>
              <a:t>, male type of baldness, hoarseness of voice, acne and hypertension </a:t>
            </a:r>
          </a:p>
          <a:p>
            <a:pPr algn="l"/>
            <a:r>
              <a:rPr lang="en-US" sz="2400" b="1" dirty="0" smtClean="0"/>
              <a:t>Enlarged ovaries: May or may not be present; evaluate for an ovarian mass testing.</a:t>
            </a:r>
          </a:p>
          <a:p>
            <a:pPr algn="l"/>
            <a:r>
              <a:rPr lang="en-US" sz="2400" b="1" dirty="0" smtClean="0"/>
              <a:t>Exclude all other disorders that can result in menstrual irregularity and hyper androgenic, including adrenal or ovarian tumors, thyroid dysfunction, congenital adrenal hyperplasia, hyper </a:t>
            </a:r>
            <a:r>
              <a:rPr lang="en-US" sz="2400" b="1" dirty="0" err="1" smtClean="0"/>
              <a:t>prolactinemia</a:t>
            </a:r>
            <a:r>
              <a:rPr lang="en-US" sz="2400" b="1" dirty="0" smtClean="0"/>
              <a:t>, acromegaly, and Cushing syndrome.</a:t>
            </a:r>
            <a:endParaRPr lang="en-US" sz="2400" b="1" dirty="0"/>
          </a:p>
        </p:txBody>
      </p:sp>
    </p:spTree>
    <p:extLst>
      <p:ext uri="{BB962C8B-B14F-4D97-AF65-F5344CB8AC3E}">
        <p14:creationId xmlns:p14="http://schemas.microsoft.com/office/powerpoint/2010/main" val="1859430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20688"/>
            <a:ext cx="8280920" cy="4524315"/>
          </a:xfrm>
          <a:prstGeom prst="rect">
            <a:avLst/>
          </a:prstGeom>
        </p:spPr>
        <p:txBody>
          <a:bodyPr wrap="square">
            <a:spAutoFit/>
          </a:bodyPr>
          <a:lstStyle/>
          <a:p>
            <a:pPr algn="l"/>
            <a:r>
              <a:rPr lang="en-US" sz="2400" b="1" dirty="0" smtClean="0"/>
              <a:t>Baseline screening laboratory studies for women suspected of having PCOS include the following:-</a:t>
            </a:r>
          </a:p>
          <a:p>
            <a:pPr algn="l"/>
            <a:r>
              <a:rPr lang="en-US" sz="2400" b="1" dirty="0" smtClean="0"/>
              <a:t>*Thyroid function tests e.g. TSH, free thyroxin </a:t>
            </a:r>
          </a:p>
          <a:p>
            <a:pPr algn="l"/>
            <a:r>
              <a:rPr lang="en-US" sz="2400" b="1" dirty="0" smtClean="0"/>
              <a:t>*Serum prolactin level</a:t>
            </a:r>
          </a:p>
          <a:p>
            <a:pPr algn="l"/>
            <a:r>
              <a:rPr lang="en-US" sz="2400" b="1" dirty="0" smtClean="0"/>
              <a:t>*Total and free testosterone levels</a:t>
            </a:r>
          </a:p>
          <a:p>
            <a:pPr algn="l"/>
            <a:r>
              <a:rPr lang="en-US" sz="2400" b="1" dirty="0" smtClean="0"/>
              <a:t>*Free androgen index</a:t>
            </a:r>
          </a:p>
          <a:p>
            <a:pPr algn="l"/>
            <a:r>
              <a:rPr lang="en-US" sz="2400" b="1" dirty="0" smtClean="0"/>
              <a:t>*Serum HCG level</a:t>
            </a:r>
          </a:p>
          <a:p>
            <a:pPr algn="l"/>
            <a:r>
              <a:rPr lang="en-US" sz="2400" b="1" dirty="0" smtClean="0"/>
              <a:t>*Serum 17-hydroxyprogesterone (17-OHPG) level</a:t>
            </a:r>
          </a:p>
          <a:p>
            <a:pPr algn="l"/>
            <a:r>
              <a:rPr lang="en-US" sz="2400" b="1" dirty="0" smtClean="0"/>
              <a:t>*Urinary free cortisol (UFC) and </a:t>
            </a:r>
            <a:r>
              <a:rPr lang="en-US" sz="2400" b="1" dirty="0" err="1" smtClean="0"/>
              <a:t>creatinine</a:t>
            </a:r>
            <a:r>
              <a:rPr lang="en-US" sz="2400" b="1" dirty="0" smtClean="0"/>
              <a:t> levels</a:t>
            </a:r>
          </a:p>
          <a:p>
            <a:pPr algn="l"/>
            <a:r>
              <a:rPr lang="en-US" sz="2400" b="1" dirty="0" smtClean="0"/>
              <a:t>*Low-dose dexamethasone suppression test to exclude adrenal </a:t>
            </a:r>
            <a:r>
              <a:rPr lang="en-US" sz="2400" b="1" dirty="0" err="1" smtClean="0"/>
              <a:t>cause,unresponsiveness</a:t>
            </a:r>
            <a:r>
              <a:rPr lang="en-US" sz="2400" b="1" dirty="0" smtClean="0"/>
              <a:t> of the patient to dexamethasone suppression test reflect the possibility of adrenal tumor.</a:t>
            </a:r>
          </a:p>
        </p:txBody>
      </p:sp>
    </p:spTree>
    <p:extLst>
      <p:ext uri="{BB962C8B-B14F-4D97-AF65-F5344CB8AC3E}">
        <p14:creationId xmlns:p14="http://schemas.microsoft.com/office/powerpoint/2010/main" val="3798327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5846"/>
            <a:ext cx="8424936" cy="6370975"/>
          </a:xfrm>
          <a:prstGeom prst="rect">
            <a:avLst/>
          </a:prstGeom>
        </p:spPr>
        <p:txBody>
          <a:bodyPr wrap="square">
            <a:spAutoFit/>
          </a:bodyPr>
          <a:lstStyle/>
          <a:p>
            <a:pPr algn="l"/>
            <a:r>
              <a:rPr lang="en-US" sz="2400" b="1" dirty="0" smtClean="0"/>
              <a:t>*Serum insulin like growth factor (IGF)–1 level</a:t>
            </a:r>
          </a:p>
          <a:p>
            <a:pPr algn="l"/>
            <a:r>
              <a:rPr lang="en-US" sz="2400" b="1" dirty="0" smtClean="0"/>
              <a:t>Other tests used in the evaluation of PCOS include the following:-</a:t>
            </a:r>
          </a:p>
          <a:p>
            <a:pPr algn="l"/>
            <a:r>
              <a:rPr lang="en-US" sz="2400" b="1" dirty="0" smtClean="0"/>
              <a:t>*</a:t>
            </a:r>
            <a:r>
              <a:rPr lang="en-US" sz="2400" b="1" dirty="0" err="1" smtClean="0"/>
              <a:t>Androstenedione</a:t>
            </a:r>
            <a:r>
              <a:rPr lang="en-US" sz="2400" b="1" dirty="0" smtClean="0"/>
              <a:t> level, FSH and LH levels, </a:t>
            </a:r>
            <a:r>
              <a:rPr lang="en-US" sz="2400" b="1" dirty="0" err="1" smtClean="0"/>
              <a:t>GnRH</a:t>
            </a:r>
            <a:r>
              <a:rPr lang="en-US" sz="2400" b="1" dirty="0" smtClean="0"/>
              <a:t> stimulation testing, Glucose level, Insulin level and lipid test because of those patients usually had dyslipidemias</a:t>
            </a:r>
          </a:p>
          <a:p>
            <a:pPr algn="l"/>
            <a:r>
              <a:rPr lang="en-US" sz="2400" b="1" dirty="0" smtClean="0"/>
              <a:t>Ovarian ultrasonography, preferably using trans-vaginal approach</a:t>
            </a:r>
          </a:p>
          <a:p>
            <a:pPr algn="l"/>
            <a:r>
              <a:rPr lang="en-US" sz="2400" b="1" dirty="0" smtClean="0"/>
              <a:t>Presence of 8-10 luteinized un ruptured follicles of varying size up to 10mm size with elongated enlarged ovaries indicate PCO changes. </a:t>
            </a:r>
          </a:p>
          <a:p>
            <a:pPr algn="l"/>
            <a:r>
              <a:rPr lang="en-US" sz="2400" b="1" dirty="0" smtClean="0"/>
              <a:t>Pelvic CT scan or MRI to visualize the adrenals and ovaries</a:t>
            </a:r>
          </a:p>
          <a:p>
            <a:pPr algn="l"/>
            <a:r>
              <a:rPr lang="en-US" sz="2400" b="1" dirty="0" smtClean="0"/>
              <a:t>An ovarian biopsy may be performed for histologic confirmation of PCOS; however, </a:t>
            </a:r>
            <a:r>
              <a:rPr lang="en-US" sz="2400" b="1" dirty="0" err="1" smtClean="0"/>
              <a:t>ultrasonographic</a:t>
            </a:r>
            <a:r>
              <a:rPr lang="en-US" sz="2400" b="1" dirty="0" smtClean="0"/>
              <a:t> diagnosis of PCOS has generally superseded </a:t>
            </a:r>
            <a:r>
              <a:rPr lang="en-US" sz="2400" b="1" dirty="0" err="1" smtClean="0"/>
              <a:t>histo</a:t>
            </a:r>
            <a:r>
              <a:rPr lang="en-US" sz="2400" b="1" dirty="0" smtClean="0"/>
              <a:t>-pathologic diagnosis. An endometrial biopsy may be obtained to evaluate for endometrial disease, such as malignancy</a:t>
            </a:r>
            <a:endParaRPr lang="en-US" sz="2400" b="1" dirty="0"/>
          </a:p>
        </p:txBody>
      </p:sp>
    </p:spTree>
    <p:extLst>
      <p:ext uri="{BB962C8B-B14F-4D97-AF65-F5344CB8AC3E}">
        <p14:creationId xmlns:p14="http://schemas.microsoft.com/office/powerpoint/2010/main" val="2248683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89844"/>
            <a:ext cx="8568952" cy="4585871"/>
          </a:xfrm>
          <a:prstGeom prst="rect">
            <a:avLst/>
          </a:prstGeom>
        </p:spPr>
        <p:txBody>
          <a:bodyPr wrap="square">
            <a:spAutoFit/>
          </a:bodyPr>
          <a:lstStyle/>
          <a:p>
            <a:pPr algn="l"/>
            <a:r>
              <a:rPr lang="en-US" sz="2800" b="1" u="sng" dirty="0" smtClean="0">
                <a:solidFill>
                  <a:schemeClr val="tx2"/>
                </a:solidFill>
              </a:rPr>
              <a:t>Management</a:t>
            </a:r>
          </a:p>
          <a:p>
            <a:pPr algn="l"/>
            <a:r>
              <a:rPr lang="en-US" sz="2400" b="1" dirty="0" smtClean="0"/>
              <a:t>Lifestyle modifications are considered first-line treatment for women with PCOS. Such changes include the following:-</a:t>
            </a:r>
          </a:p>
          <a:p>
            <a:pPr algn="l"/>
            <a:r>
              <a:rPr lang="en-US" sz="2400" b="1" dirty="0" smtClean="0"/>
              <a:t>-Diet with low fat like fruits, vegetables, grains and so on….</a:t>
            </a:r>
          </a:p>
          <a:p>
            <a:pPr algn="l"/>
            <a:r>
              <a:rPr lang="en-US" sz="2400" b="1" dirty="0" smtClean="0"/>
              <a:t>Exercise-</a:t>
            </a:r>
          </a:p>
          <a:p>
            <a:pPr algn="l"/>
            <a:r>
              <a:rPr lang="en-US" sz="2400" b="1" dirty="0" smtClean="0"/>
              <a:t>-Weight loss</a:t>
            </a:r>
          </a:p>
          <a:p>
            <a:pPr algn="l"/>
            <a:r>
              <a:rPr lang="en-US" sz="2400" b="1" dirty="0" smtClean="0"/>
              <a:t>- Stop smoking because this will increase androgen secretion.</a:t>
            </a:r>
          </a:p>
          <a:p>
            <a:pPr algn="l"/>
            <a:r>
              <a:rPr lang="en-US" sz="2400" b="1" dirty="0" smtClean="0"/>
              <a:t>-For those who seek fertility we can start ovulation induction by using one of the methods of induction like the use of clomiphene citrate 50mg twice daily from 2-5th day of menstrual cycle or the use of </a:t>
            </a:r>
            <a:r>
              <a:rPr lang="en-US" sz="2400" b="1" dirty="0" err="1" smtClean="0"/>
              <a:t>gonadotrophin</a:t>
            </a:r>
            <a:r>
              <a:rPr lang="en-US" sz="2400" b="1" dirty="0" smtClean="0"/>
              <a:t> accompanied with metformin capsule twice daily to reduce weight and help to treat PCOS.</a:t>
            </a:r>
            <a:endParaRPr lang="en-US" sz="2400" b="1" dirty="0"/>
          </a:p>
        </p:txBody>
      </p:sp>
    </p:spTree>
    <p:extLst>
      <p:ext uri="{BB962C8B-B14F-4D97-AF65-F5344CB8AC3E}">
        <p14:creationId xmlns:p14="http://schemas.microsoft.com/office/powerpoint/2010/main" val="52577075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889844"/>
            <a:ext cx="8064896" cy="5693866"/>
          </a:xfrm>
          <a:prstGeom prst="rect">
            <a:avLst/>
          </a:prstGeom>
        </p:spPr>
        <p:txBody>
          <a:bodyPr wrap="square">
            <a:spAutoFit/>
          </a:bodyPr>
          <a:lstStyle/>
          <a:p>
            <a:pPr algn="l"/>
            <a:r>
              <a:rPr lang="en-US" sz="2400" b="1" dirty="0" err="1" smtClean="0"/>
              <a:t>Spirolonactone</a:t>
            </a:r>
            <a:r>
              <a:rPr lang="en-US" sz="2400" b="1" dirty="0" smtClean="0"/>
              <a:t> as potassium sparing diuretics can also be given</a:t>
            </a:r>
          </a:p>
          <a:p>
            <a:pPr algn="l"/>
            <a:r>
              <a:rPr lang="en-US" sz="2400" b="1" dirty="0" smtClean="0"/>
              <a:t>Certain drugs can be given to decrease weight, usually those of nutrient derivatives.</a:t>
            </a:r>
          </a:p>
          <a:p>
            <a:pPr algn="l"/>
            <a:r>
              <a:rPr lang="en-US" sz="2800" b="1" dirty="0" smtClean="0">
                <a:solidFill>
                  <a:srgbClr val="FF0000"/>
                </a:solidFill>
              </a:rPr>
              <a:t>Surgery includes two methods:-</a:t>
            </a:r>
          </a:p>
          <a:p>
            <a:pPr algn="l"/>
            <a:r>
              <a:rPr lang="en-US" sz="2400" b="1" dirty="0" smtClean="0"/>
              <a:t>	A-Laparoscopic ovarian drilling.</a:t>
            </a:r>
          </a:p>
          <a:p>
            <a:pPr algn="l"/>
            <a:r>
              <a:rPr lang="en-US" sz="2400" b="1" dirty="0" smtClean="0"/>
              <a:t>	B-Traditional old method (wedge resection of both ovaries). This method carries the risk of </a:t>
            </a:r>
            <a:r>
              <a:rPr lang="en-US" sz="2400" b="1" dirty="0" err="1" smtClean="0"/>
              <a:t>peritubal</a:t>
            </a:r>
            <a:r>
              <a:rPr lang="en-US" sz="2400" b="1" dirty="0" smtClean="0"/>
              <a:t> adhesion and hence will lead to future tubal blockage this is done by removal one third of the affected ovary and removal the thick tunica albugenia which cover the affected ovary in a wedge form. It is an old surgery rarely done now a days although no definite studies show its inferiority to the above methods, but because of the big abdominal incision, longer hospital stay &amp; the post- operative </a:t>
            </a:r>
            <a:r>
              <a:rPr lang="en-US" sz="2400" b="1" dirty="0" err="1" smtClean="0"/>
              <a:t>peri</a:t>
            </a:r>
            <a:r>
              <a:rPr lang="en-US" sz="2400" b="1" dirty="0" smtClean="0"/>
              <a:t> tubal adhesion.</a:t>
            </a:r>
            <a:endParaRPr lang="en-US" sz="2400" b="1" dirty="0"/>
          </a:p>
        </p:txBody>
      </p:sp>
    </p:spTree>
    <p:extLst>
      <p:ext uri="{BB962C8B-B14F-4D97-AF65-F5344CB8AC3E}">
        <p14:creationId xmlns:p14="http://schemas.microsoft.com/office/powerpoint/2010/main" val="17092550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21</TotalTime>
  <Words>933</Words>
  <Application>Microsoft Office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Mohamed Khaled Ibrahim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3</cp:revision>
  <dcterms:created xsi:type="dcterms:W3CDTF">2020-12-27T18:02:28Z</dcterms:created>
  <dcterms:modified xsi:type="dcterms:W3CDTF">2020-12-27T18:23:34Z</dcterms:modified>
</cp:coreProperties>
</file>